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5/3/2020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5/3/2020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5/3/2020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5/3/2020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5/3/2020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5/3/2020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chemeClr val="accent1">
                    <a:lumMod val="75000"/>
                  </a:schemeClr>
                </a:solidFill>
                <a:latin typeface="Algerian" pitchFamily="82" charset="0"/>
              </a:rPr>
              <a:t>DEVELOPMENT SUPPORT COMMUNICATION   </a:t>
            </a:r>
            <a:br>
              <a:rPr lang="en-US" b="1" dirty="0" smtClean="0">
                <a:solidFill>
                  <a:schemeClr val="accent1">
                    <a:lumMod val="75000"/>
                  </a:schemeClr>
                </a:solidFill>
                <a:latin typeface="Algerian" pitchFamily="82" charset="0"/>
              </a:rPr>
            </a:br>
            <a:r>
              <a:rPr lang="en-US" sz="3600" b="1" dirty="0" smtClean="0">
                <a:solidFill>
                  <a:schemeClr val="accent1">
                    <a:lumMod val="75000"/>
                  </a:schemeClr>
                </a:solidFill>
                <a:latin typeface="Aparajita" pitchFamily="34" charset="0"/>
                <a:cs typeface="Aparajita" pitchFamily="34" charset="0"/>
              </a:rPr>
              <a:t>(UNIT II)</a:t>
            </a:r>
            <a:endParaRPr lang="en-IN" sz="3600" b="1" dirty="0">
              <a:solidFill>
                <a:schemeClr val="accent1">
                  <a:lumMod val="75000"/>
                </a:schemeClr>
              </a:solidFill>
              <a:latin typeface="Aparajita" pitchFamily="34" charset="0"/>
              <a:cs typeface="Aparajita" pitchFamily="34" charset="0"/>
            </a:endParaRPr>
          </a:p>
        </p:txBody>
      </p:sp>
      <p:sp>
        <p:nvSpPr>
          <p:cNvPr id="3" name="Subtitle 2"/>
          <p:cNvSpPr>
            <a:spLocks noGrp="1"/>
          </p:cNvSpPr>
          <p:nvPr>
            <p:ph type="subTitle" idx="1"/>
          </p:nvPr>
        </p:nvSpPr>
        <p:spPr/>
        <p:txBody>
          <a:bodyPr>
            <a:normAutofit fontScale="92500" lnSpcReduction="10000"/>
          </a:bodyPr>
          <a:lstStyle/>
          <a:p>
            <a:r>
              <a:rPr lang="en-US" dirty="0" smtClean="0">
                <a:solidFill>
                  <a:srgbClr val="C00000"/>
                </a:solidFill>
                <a:latin typeface="Agency FB" pitchFamily="34" charset="0"/>
              </a:rPr>
              <a:t>Paper: Development Communication</a:t>
            </a:r>
            <a:br>
              <a:rPr lang="en-US" dirty="0" smtClean="0">
                <a:solidFill>
                  <a:srgbClr val="C00000"/>
                </a:solidFill>
                <a:latin typeface="Agency FB" pitchFamily="34" charset="0"/>
              </a:rPr>
            </a:br>
            <a:r>
              <a:rPr lang="en-US" dirty="0" smtClean="0">
                <a:solidFill>
                  <a:srgbClr val="C00000"/>
                </a:solidFill>
                <a:latin typeface="Agency FB" pitchFamily="34" charset="0"/>
              </a:rPr>
              <a:t>Course: BJMC , Semester: II</a:t>
            </a:r>
            <a:br>
              <a:rPr lang="en-US" dirty="0" smtClean="0">
                <a:solidFill>
                  <a:srgbClr val="C00000"/>
                </a:solidFill>
                <a:latin typeface="Agency FB" pitchFamily="34" charset="0"/>
              </a:rPr>
            </a:br>
            <a:r>
              <a:rPr lang="en-US" dirty="0" smtClean="0">
                <a:solidFill>
                  <a:srgbClr val="C00000"/>
                </a:solidFill>
                <a:latin typeface="Agency FB" pitchFamily="34" charset="0"/>
              </a:rPr>
              <a:t>Institution: DSPMU, Ranchi</a:t>
            </a:r>
            <a:br>
              <a:rPr lang="en-US" dirty="0" smtClean="0">
                <a:solidFill>
                  <a:srgbClr val="C00000"/>
                </a:solidFill>
                <a:latin typeface="Agency FB" pitchFamily="34" charset="0"/>
              </a:rPr>
            </a:br>
            <a:r>
              <a:rPr lang="en-US" dirty="0" smtClean="0">
                <a:solidFill>
                  <a:srgbClr val="C00000"/>
                </a:solidFill>
                <a:latin typeface="Agency FB" pitchFamily="34" charset="0"/>
              </a:rPr>
              <a:t>Teacher’s Name: Sumedha Chaudhury</a:t>
            </a:r>
            <a:endParaRPr lang="en-IN" dirty="0">
              <a:solidFill>
                <a:srgbClr val="C00000"/>
              </a:solidFill>
              <a:latin typeface="Agency FB"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u="sng" dirty="0" smtClean="0">
                <a:solidFill>
                  <a:srgbClr val="FF0000"/>
                </a:solidFill>
                <a:latin typeface="Aparajita" pitchFamily="34" charset="0"/>
                <a:cs typeface="Aparajita" pitchFamily="34" charset="0"/>
              </a:rPr>
              <a:t/>
            </a:r>
            <a:br>
              <a:rPr lang="en-US" sz="3200" b="1" u="sng" dirty="0" smtClean="0">
                <a:solidFill>
                  <a:srgbClr val="FF0000"/>
                </a:solidFill>
                <a:latin typeface="Aparajita" pitchFamily="34" charset="0"/>
                <a:cs typeface="Aparajita" pitchFamily="34" charset="0"/>
              </a:rPr>
            </a:br>
            <a:r>
              <a:rPr lang="en-US" sz="3200" b="1" u="sng" dirty="0" smtClean="0">
                <a:solidFill>
                  <a:srgbClr val="FF0000"/>
                </a:solidFill>
                <a:latin typeface="Aparajita" pitchFamily="34" charset="0"/>
                <a:cs typeface="Aparajita" pitchFamily="34" charset="0"/>
              </a:rPr>
              <a:t>Development  </a:t>
            </a:r>
            <a:r>
              <a:rPr lang="en-US" sz="3200" b="1" u="sng" dirty="0" smtClean="0">
                <a:solidFill>
                  <a:srgbClr val="FF0000"/>
                </a:solidFill>
                <a:latin typeface="Aparajita" pitchFamily="34" charset="0"/>
                <a:cs typeface="Aparajita" pitchFamily="34" charset="0"/>
              </a:rPr>
              <a:t>Communication And  Development  Support</a:t>
            </a:r>
            <a:r>
              <a:rPr lang="en-IN" sz="3200" b="1" u="sng" dirty="0" smtClean="0">
                <a:solidFill>
                  <a:srgbClr val="FF0000"/>
                </a:solidFill>
                <a:latin typeface="Aparajita" pitchFamily="34" charset="0"/>
                <a:cs typeface="Aparajita" pitchFamily="34" charset="0"/>
              </a:rPr>
              <a:t/>
            </a:r>
            <a:br>
              <a:rPr lang="en-IN" sz="3200" b="1" u="sng" dirty="0" smtClean="0">
                <a:solidFill>
                  <a:srgbClr val="FF0000"/>
                </a:solidFill>
                <a:latin typeface="Aparajita" pitchFamily="34" charset="0"/>
                <a:cs typeface="Aparajita" pitchFamily="34" charset="0"/>
              </a:rPr>
            </a:br>
            <a:r>
              <a:rPr lang="en-US" sz="3200" b="1" u="sng" dirty="0" smtClean="0">
                <a:solidFill>
                  <a:srgbClr val="FF0000"/>
                </a:solidFill>
                <a:latin typeface="Aparajita" pitchFamily="34" charset="0"/>
                <a:cs typeface="Aparajita" pitchFamily="34" charset="0"/>
              </a:rPr>
              <a:t>Communication</a:t>
            </a:r>
            <a:r>
              <a:rPr lang="en-IN" sz="3200" u="sng" dirty="0" smtClean="0"/>
              <a:t/>
            </a:r>
            <a:br>
              <a:rPr lang="en-IN" sz="3200" u="sng" dirty="0" smtClean="0"/>
            </a:br>
            <a:endParaRPr lang="en-IN" sz="3200" dirty="0"/>
          </a:p>
        </p:txBody>
      </p:sp>
      <p:sp>
        <p:nvSpPr>
          <p:cNvPr id="3" name="Content Placeholder 2"/>
          <p:cNvSpPr>
            <a:spLocks noGrp="1"/>
          </p:cNvSpPr>
          <p:nvPr>
            <p:ph idx="1"/>
          </p:nvPr>
        </p:nvSpPr>
        <p:spPr/>
        <p:txBody>
          <a:bodyPr>
            <a:normAutofit/>
          </a:bodyPr>
          <a:lstStyle/>
          <a:p>
            <a:pPr algn="just"/>
            <a:r>
              <a:rPr lang="en-US" sz="2800" dirty="0" smtClean="0"/>
              <a:t>The </a:t>
            </a:r>
            <a:r>
              <a:rPr lang="en-US" sz="2800" dirty="0" smtClean="0"/>
              <a:t>idea that communication is a major element necessary for inducing economic development and sociocultural </a:t>
            </a:r>
            <a:r>
              <a:rPr lang="en-US" sz="2800" dirty="0" smtClean="0"/>
              <a:t>modernization </a:t>
            </a:r>
            <a:r>
              <a:rPr lang="en-US" sz="2800" dirty="0" smtClean="0"/>
              <a:t>is not new. Since the launch of the United States Point Four Programme in 1949 social scientists and policy-makers considered communication a driving force in social change. </a:t>
            </a:r>
            <a:endParaRPr lang="en-IN" sz="2800" u="sng" dirty="0" smtClean="0"/>
          </a:p>
          <a:p>
            <a:pPr>
              <a:buNone/>
            </a:pPr>
            <a:endParaRPr lang="en-IN"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u="sng" dirty="0" smtClean="0">
                <a:solidFill>
                  <a:srgbClr val="FF0000"/>
                </a:solidFill>
              </a:rPr>
              <a:t>Development Support Communication (DSC) </a:t>
            </a:r>
            <a:endParaRPr lang="en-IN" sz="3600" b="1" u="sng" dirty="0">
              <a:solidFill>
                <a:srgbClr val="FF0000"/>
              </a:solidFill>
            </a:endParaRPr>
          </a:p>
        </p:txBody>
      </p:sp>
      <p:sp>
        <p:nvSpPr>
          <p:cNvPr id="3" name="Content Placeholder 2"/>
          <p:cNvSpPr>
            <a:spLocks noGrp="1"/>
          </p:cNvSpPr>
          <p:nvPr>
            <p:ph idx="1"/>
          </p:nvPr>
        </p:nvSpPr>
        <p:spPr/>
        <p:txBody>
          <a:bodyPr/>
          <a:lstStyle/>
          <a:p>
            <a:r>
              <a:rPr lang="en-US" sz="1800" dirty="0" smtClean="0"/>
              <a:t>DSC </a:t>
            </a:r>
            <a:r>
              <a:rPr lang="en-US" sz="1800" dirty="0" smtClean="0"/>
              <a:t>is an integral part of development communication. Operationally, it involves development planning and implementation in which all agencies involved in the planned development such as policy/decision makers, field workers, media personnel, opinion leaders, researchers and beneficiaries are </a:t>
            </a:r>
            <a:r>
              <a:rPr lang="en-US" sz="1800" dirty="0" smtClean="0"/>
              <a:t>linked.</a:t>
            </a:r>
          </a:p>
          <a:p>
            <a:r>
              <a:rPr lang="en-US" sz="1800" dirty="0" smtClean="0"/>
              <a:t>It </a:t>
            </a:r>
            <a:r>
              <a:rPr lang="en-US" sz="1800" dirty="0" smtClean="0"/>
              <a:t>deal with social, economic, political and cultural aspects and desire to create positive change. </a:t>
            </a:r>
            <a:r>
              <a:rPr lang="en-US" sz="1800" dirty="0" smtClean="0"/>
              <a:t>It comes </a:t>
            </a:r>
            <a:r>
              <a:rPr lang="en-US" sz="1800" dirty="0" smtClean="0"/>
              <a:t>out of need to meet professional communication roles in development</a:t>
            </a:r>
            <a:r>
              <a:rPr lang="en-US" sz="1800" dirty="0" smtClean="0"/>
              <a:t>.</a:t>
            </a:r>
          </a:p>
          <a:p>
            <a:r>
              <a:rPr lang="en-US" sz="1800" dirty="0" smtClean="0"/>
              <a:t>Primary role is problem solving, development issues, beginning with systematic understandings of the local condition.</a:t>
            </a:r>
            <a:endParaRPr lang="en-IN" sz="1800" u="sng" dirty="0" smtClean="0"/>
          </a:p>
          <a:p>
            <a:r>
              <a:rPr lang="en-US" sz="1800" dirty="0" smtClean="0"/>
              <a:t>The ability of DSC to achieve popular participation and argued that development support communication has participatory approach the idea of development communication is a major element necessary for the inducing economic development.</a:t>
            </a:r>
            <a:endParaRPr lang="en-IN" sz="1800" u="sng" dirty="0" smtClean="0"/>
          </a:p>
          <a:p>
            <a:pPr>
              <a:buNone/>
            </a:pPr>
            <a:endParaRPr lang="en-IN" sz="1800" u="sng" dirty="0" smtClean="0"/>
          </a:p>
          <a:p>
            <a:pPr>
              <a:buNone/>
            </a:pPr>
            <a:endParaRPr lang="en-IN"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u="sng" dirty="0" smtClean="0">
                <a:solidFill>
                  <a:srgbClr val="FF0000"/>
                </a:solidFill>
              </a:rPr>
              <a:t>Philosophy of DSC</a:t>
            </a:r>
            <a:endParaRPr lang="en-IN" sz="3200" b="1" u="sng" dirty="0">
              <a:solidFill>
                <a:srgbClr val="FF0000"/>
              </a:solidFill>
            </a:endParaRPr>
          </a:p>
        </p:txBody>
      </p:sp>
      <p:sp>
        <p:nvSpPr>
          <p:cNvPr id="3" name="Content Placeholder 2"/>
          <p:cNvSpPr>
            <a:spLocks noGrp="1"/>
          </p:cNvSpPr>
          <p:nvPr>
            <p:ph idx="1"/>
          </p:nvPr>
        </p:nvSpPr>
        <p:spPr/>
        <p:txBody>
          <a:bodyPr>
            <a:normAutofit fontScale="40000" lnSpcReduction="20000"/>
          </a:bodyPr>
          <a:lstStyle/>
          <a:p>
            <a:pPr algn="just">
              <a:buNone/>
            </a:pPr>
            <a:r>
              <a:rPr lang="en-US" dirty="0" smtClean="0"/>
              <a:t>          </a:t>
            </a:r>
            <a:r>
              <a:rPr lang="en-US" sz="4200" dirty="0" smtClean="0">
                <a:latin typeface="Times New Roman" pitchFamily="18" charset="0"/>
                <a:cs typeface="Times New Roman" pitchFamily="18" charset="0"/>
              </a:rPr>
              <a:t>•</a:t>
            </a:r>
            <a:r>
              <a:rPr lang="en-US" sz="4200" dirty="0" smtClean="0">
                <a:latin typeface="Times New Roman" pitchFamily="18" charset="0"/>
                <a:cs typeface="Times New Roman" pitchFamily="18" charset="0"/>
              </a:rPr>
              <a:t>The latest efforts undertaken to bring about a change in a limited area. </a:t>
            </a:r>
            <a:endParaRPr lang="en-US" sz="4200" dirty="0" smtClean="0">
              <a:latin typeface="Times New Roman" pitchFamily="18" charset="0"/>
              <a:cs typeface="Times New Roman" pitchFamily="18" charset="0"/>
            </a:endParaRPr>
          </a:p>
          <a:p>
            <a:pPr algn="just">
              <a:buNone/>
            </a:pPr>
            <a:r>
              <a:rPr lang="en-US" sz="4200" dirty="0" smtClean="0">
                <a:latin typeface="Times New Roman" pitchFamily="18" charset="0"/>
                <a:cs typeface="Times New Roman" pitchFamily="18" charset="0"/>
              </a:rPr>
              <a:t/>
            </a:r>
            <a:br>
              <a:rPr lang="en-US" sz="4200" dirty="0" smtClean="0">
                <a:latin typeface="Times New Roman" pitchFamily="18" charset="0"/>
                <a:cs typeface="Times New Roman" pitchFamily="18" charset="0"/>
              </a:rPr>
            </a:br>
            <a:r>
              <a:rPr lang="en-US" sz="4200" dirty="0" smtClean="0">
                <a:latin typeface="Times New Roman" pitchFamily="18" charset="0"/>
                <a:cs typeface="Times New Roman" pitchFamily="18" charset="0"/>
              </a:rPr>
              <a:t>•It emerged as a more specific and participatory communication effort to educate the people of rural settings. </a:t>
            </a:r>
            <a:endParaRPr lang="en-US" sz="4200" dirty="0" smtClean="0">
              <a:latin typeface="Times New Roman" pitchFamily="18" charset="0"/>
              <a:cs typeface="Times New Roman" pitchFamily="18" charset="0"/>
            </a:endParaRPr>
          </a:p>
          <a:p>
            <a:pPr algn="just">
              <a:buNone/>
            </a:pPr>
            <a:r>
              <a:rPr lang="en-US" sz="4200" dirty="0" smtClean="0">
                <a:latin typeface="Times New Roman" pitchFamily="18" charset="0"/>
                <a:cs typeface="Times New Roman" pitchFamily="18" charset="0"/>
              </a:rPr>
              <a:t/>
            </a:r>
            <a:br>
              <a:rPr lang="en-US" sz="4200" dirty="0" smtClean="0">
                <a:latin typeface="Times New Roman" pitchFamily="18" charset="0"/>
                <a:cs typeface="Times New Roman" pitchFamily="18" charset="0"/>
              </a:rPr>
            </a:br>
            <a:r>
              <a:rPr lang="en-US" sz="4200" dirty="0" smtClean="0">
                <a:latin typeface="Times New Roman" pitchFamily="18" charset="0"/>
                <a:cs typeface="Times New Roman" pitchFamily="18" charset="0"/>
              </a:rPr>
              <a:t>•It aims at targeting the audience to achieve a specific and defined goal of change and development. </a:t>
            </a:r>
            <a:endParaRPr lang="en-US" sz="4200" dirty="0" smtClean="0">
              <a:latin typeface="Times New Roman" pitchFamily="18" charset="0"/>
              <a:cs typeface="Times New Roman" pitchFamily="18" charset="0"/>
            </a:endParaRPr>
          </a:p>
          <a:p>
            <a:pPr algn="just">
              <a:buNone/>
            </a:pPr>
            <a:r>
              <a:rPr lang="en-US" sz="4200" dirty="0" smtClean="0">
                <a:latin typeface="Times New Roman" pitchFamily="18" charset="0"/>
                <a:cs typeface="Times New Roman" pitchFamily="18" charset="0"/>
              </a:rPr>
              <a:t/>
            </a:r>
            <a:br>
              <a:rPr lang="en-US" sz="4200" dirty="0" smtClean="0">
                <a:latin typeface="Times New Roman" pitchFamily="18" charset="0"/>
                <a:cs typeface="Times New Roman" pitchFamily="18" charset="0"/>
              </a:rPr>
            </a:br>
            <a:r>
              <a:rPr lang="en-US" sz="4200" dirty="0" smtClean="0">
                <a:latin typeface="Times New Roman" pitchFamily="18" charset="0"/>
                <a:cs typeface="Times New Roman" pitchFamily="18" charset="0"/>
              </a:rPr>
              <a:t>•It does not depend on technological based communication media. </a:t>
            </a:r>
            <a:br>
              <a:rPr lang="en-US" sz="4200" dirty="0" smtClean="0">
                <a:latin typeface="Times New Roman" pitchFamily="18" charset="0"/>
                <a:cs typeface="Times New Roman" pitchFamily="18" charset="0"/>
              </a:rPr>
            </a:br>
            <a:r>
              <a:rPr lang="en-US" sz="4200" dirty="0" smtClean="0">
                <a:latin typeface="Times New Roman" pitchFamily="18" charset="0"/>
                <a:cs typeface="Times New Roman" pitchFamily="18" charset="0"/>
              </a:rPr>
              <a:t>•It works within a limited community to create awareness about innovations</a:t>
            </a:r>
            <a:r>
              <a:rPr lang="en-US" sz="4200" dirty="0" smtClean="0">
                <a:latin typeface="Times New Roman" pitchFamily="18" charset="0"/>
                <a:cs typeface="Times New Roman" pitchFamily="18" charset="0"/>
              </a:rPr>
              <a:t>.</a:t>
            </a:r>
          </a:p>
          <a:p>
            <a:pPr algn="just">
              <a:buNone/>
            </a:pPr>
            <a:r>
              <a:rPr lang="en-US" sz="4200" dirty="0" smtClean="0">
                <a:latin typeface="Times New Roman" pitchFamily="18" charset="0"/>
                <a:cs typeface="Times New Roman" pitchFamily="18" charset="0"/>
              </a:rPr>
              <a:t/>
            </a:r>
            <a:br>
              <a:rPr lang="en-US" sz="4200" dirty="0" smtClean="0">
                <a:latin typeface="Times New Roman" pitchFamily="18" charset="0"/>
                <a:cs typeface="Times New Roman" pitchFamily="18" charset="0"/>
              </a:rPr>
            </a:br>
            <a:r>
              <a:rPr lang="en-US" sz="4200" dirty="0" smtClean="0">
                <a:latin typeface="Times New Roman" pitchFamily="18" charset="0"/>
                <a:cs typeface="Times New Roman" pitchFamily="18" charset="0"/>
              </a:rPr>
              <a:t>•Its philosophy is to motivate the intended audience towards change using all available means of communication. </a:t>
            </a:r>
            <a:endParaRPr lang="en-US" sz="4200" dirty="0" smtClean="0">
              <a:latin typeface="Times New Roman" pitchFamily="18" charset="0"/>
              <a:cs typeface="Times New Roman" pitchFamily="18" charset="0"/>
            </a:endParaRPr>
          </a:p>
          <a:p>
            <a:pPr algn="just">
              <a:buNone/>
            </a:pPr>
            <a:r>
              <a:rPr lang="en-US" sz="4200" dirty="0" smtClean="0">
                <a:latin typeface="Times New Roman" pitchFamily="18" charset="0"/>
                <a:cs typeface="Times New Roman" pitchFamily="18" charset="0"/>
              </a:rPr>
              <a:t/>
            </a:r>
            <a:br>
              <a:rPr lang="en-US" sz="4200" dirty="0" smtClean="0">
                <a:latin typeface="Times New Roman" pitchFamily="18" charset="0"/>
                <a:cs typeface="Times New Roman" pitchFamily="18" charset="0"/>
              </a:rPr>
            </a:br>
            <a:r>
              <a:rPr lang="en-US" sz="4200" dirty="0" smtClean="0">
                <a:latin typeface="Times New Roman" pitchFamily="18" charset="0"/>
                <a:cs typeface="Times New Roman" pitchFamily="18" charset="0"/>
              </a:rPr>
              <a:t>•It interacts more closely. </a:t>
            </a:r>
            <a:endParaRPr lang="en-US" sz="4200" dirty="0" smtClean="0">
              <a:latin typeface="Times New Roman" pitchFamily="18" charset="0"/>
              <a:cs typeface="Times New Roman" pitchFamily="18" charset="0"/>
            </a:endParaRPr>
          </a:p>
          <a:p>
            <a:pPr>
              <a:buNone/>
            </a:pPr>
            <a:r>
              <a:rPr lang="en-US" dirty="0" smtClean="0"/>
              <a:t/>
            </a:r>
            <a:br>
              <a:rPr lang="en-US" dirty="0" smtClean="0"/>
            </a:br>
            <a:endParaRPr lang="en-IN" u="sng" dirty="0" smtClean="0"/>
          </a:p>
          <a:p>
            <a:endParaRPr lang="en-IN"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u="sng" dirty="0" smtClean="0">
                <a:latin typeface="Times New Roman" pitchFamily="18" charset="0"/>
                <a:cs typeface="Times New Roman" pitchFamily="18" charset="0"/>
              </a:rPr>
              <a:t>Objectives of DSC</a:t>
            </a:r>
            <a:endParaRPr lang="en-IN" sz="3600" b="1" u="sng" dirty="0">
              <a:latin typeface="Times New Roman" pitchFamily="18" charset="0"/>
              <a:cs typeface="Times New Roman" pitchFamily="18" charset="0"/>
            </a:endParaRPr>
          </a:p>
        </p:txBody>
      </p:sp>
      <p:sp>
        <p:nvSpPr>
          <p:cNvPr id="3" name="Content Placeholder 2"/>
          <p:cNvSpPr>
            <a:spLocks noGrp="1"/>
          </p:cNvSpPr>
          <p:nvPr>
            <p:ph idx="1"/>
          </p:nvPr>
        </p:nvSpPr>
        <p:spPr/>
        <p:txBody>
          <a:bodyPr>
            <a:normAutofit fontScale="70000" lnSpcReduction="20000"/>
          </a:bodyPr>
          <a:lstStyle/>
          <a:p>
            <a:pPr>
              <a:buNone/>
            </a:pPr>
            <a:r>
              <a:rPr lang="en-US" b="1" dirty="0" smtClean="0"/>
              <a:t>     According </a:t>
            </a:r>
            <a:r>
              <a:rPr lang="en-US" b="1" dirty="0" smtClean="0"/>
              <a:t>to </a:t>
            </a:r>
            <a:r>
              <a:rPr lang="en-US" b="1" dirty="0" err="1" smtClean="0"/>
              <a:t>Todar</a:t>
            </a:r>
            <a:r>
              <a:rPr lang="en-US" b="1" dirty="0" smtClean="0"/>
              <a:t> and Smith identified three objective of development</a:t>
            </a:r>
            <a:r>
              <a:rPr lang="en-US" b="1" dirty="0" smtClean="0"/>
              <a:t>:</a:t>
            </a:r>
          </a:p>
          <a:p>
            <a:pPr algn="just"/>
            <a:r>
              <a:rPr lang="en-US" dirty="0" smtClean="0">
                <a:latin typeface="Times New Roman" pitchFamily="18" charset="0"/>
                <a:cs typeface="Times New Roman" pitchFamily="18" charset="0"/>
              </a:rPr>
              <a:t>To </a:t>
            </a:r>
            <a:r>
              <a:rPr lang="en-US" dirty="0" smtClean="0">
                <a:latin typeface="Times New Roman" pitchFamily="18" charset="0"/>
                <a:cs typeface="Times New Roman" pitchFamily="18" charset="0"/>
              </a:rPr>
              <a:t>increase the availability and widen the distribution of basic life sustaining goods such as food, shelter, health and protection.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To </a:t>
            </a:r>
            <a:r>
              <a:rPr lang="en-US" dirty="0" smtClean="0">
                <a:latin typeface="Times New Roman" pitchFamily="18" charset="0"/>
                <a:cs typeface="Times New Roman" pitchFamily="18" charset="0"/>
              </a:rPr>
              <a:t>raise levels of living in addition to higher incomes, the provision of more jobs, better education, and greater attention to cultural and human values, all of which will serve not only enhance material well-being but also to generate greater individual and national self-esteem. </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To </a:t>
            </a:r>
            <a:r>
              <a:rPr lang="en-US" dirty="0" smtClean="0">
                <a:latin typeface="Times New Roman" pitchFamily="18" charset="0"/>
                <a:cs typeface="Times New Roman" pitchFamily="18" charset="0"/>
              </a:rPr>
              <a:t>expand the range of economic and social choices available to individuals and nations by freeing them from servitude and dependence, not only in relation to other people and nation-states but also to the forces of ignorance and human misery</a:t>
            </a:r>
            <a:endParaRPr lang="en-IN" u="sng" dirty="0" smtClean="0">
              <a:latin typeface="Times New Roman" pitchFamily="18" charset="0"/>
              <a:cs typeface="Times New Roman" pitchFamily="18" charset="0"/>
            </a:endParaRPr>
          </a:p>
          <a:p>
            <a:pPr algn="just"/>
            <a:endParaRPr lang="en-IN" dirty="0">
              <a:latin typeface="Times New Roman" pitchFamily="18" charset="0"/>
              <a:cs typeface="Times New Roman"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TotalTime>
  <Words>333</Words>
  <Application>Microsoft Office PowerPoint</Application>
  <PresentationFormat>On-screen Show (4:3)</PresentationFormat>
  <Paragraphs>22</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DEVELOPMENT SUPPORT COMMUNICATION    (UNIT II)</vt:lpstr>
      <vt:lpstr> Development  Communication And  Development  Support Communication </vt:lpstr>
      <vt:lpstr>Development Support Communication (DSC) </vt:lpstr>
      <vt:lpstr>Philosophy of DSC</vt:lpstr>
      <vt:lpstr>Objectives of DSC</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DEVELOPMENT SUPPORT COMMUNICATION  (UNIT II)</dc:title>
  <dc:creator>Admin</dc:creator>
  <cp:lastModifiedBy>Admin</cp:lastModifiedBy>
  <cp:revision>14</cp:revision>
  <dcterms:created xsi:type="dcterms:W3CDTF">2006-08-16T00:00:00Z</dcterms:created>
  <dcterms:modified xsi:type="dcterms:W3CDTF">2020-05-03T14:49:04Z</dcterms:modified>
</cp:coreProperties>
</file>